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nva Sans" panose="020B0604020202020204" charset="0"/>
      <p:regular r:id="rId29"/>
    </p:embeddedFont>
    <p:embeddedFont>
      <p:font typeface="Canva Sans Bold" panose="020B0604020202020204" charset="0"/>
      <p:regular r:id="rId30"/>
    </p:embeddedFont>
    <p:embeddedFont>
      <p:font typeface="DM Sans" panose="020B0604020202020204" charset="0"/>
      <p:regular r:id="rId31"/>
    </p:embeddedFont>
    <p:embeddedFont>
      <p:font typeface="DM Sans Bold" panose="020B0604020202020204" charset="0"/>
      <p:regular r:id="rId32"/>
    </p:embeddedFont>
    <p:embeddedFont>
      <p:font typeface="Montserrat Classic Bold" panose="020B0604020202020204" charset="0"/>
      <p:regular r:id="rId33"/>
    </p:embeddedFont>
    <p:embeddedFont>
      <p:font typeface="Montserrat Light" panose="00000400000000000000" pitchFamily="2" charset="0"/>
      <p:regular r:id="rId34"/>
      <p:italic r:id="rId35"/>
    </p:embeddedFont>
    <p:embeddedFont>
      <p:font typeface="Oswald" panose="00000500000000000000" pitchFamily="2" charset="0"/>
      <p:regular r:id="rId36"/>
      <p:bold r:id="rId37"/>
    </p:embeddedFont>
    <p:embeddedFont>
      <p:font typeface="Oswald Bold" panose="00000800000000000000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-6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ya M" userId="b59828fa4b7e9ae3" providerId="LiveId" clId="{1996E056-33B7-4D41-91CE-2ACAA6D2FC05}"/>
    <pc:docChg chg="addSld delSld modSld">
      <pc:chgData name="Akshaya M" userId="b59828fa4b7e9ae3" providerId="LiveId" clId="{1996E056-33B7-4D41-91CE-2ACAA6D2FC05}" dt="2023-07-13T05:39:15.474" v="257"/>
      <pc:docMkLst>
        <pc:docMk/>
      </pc:docMkLst>
      <pc:sldChg chg="addSp modSp new mod modTransition">
        <pc:chgData name="Akshaya M" userId="b59828fa4b7e9ae3" providerId="LiveId" clId="{1996E056-33B7-4D41-91CE-2ACAA6D2FC05}" dt="2023-07-13T05:39:15.474" v="257"/>
        <pc:sldMkLst>
          <pc:docMk/>
          <pc:sldMk cId="718898645" sldId="278"/>
        </pc:sldMkLst>
        <pc:spChg chg="add mod">
          <ac:chgData name="Akshaya M" userId="b59828fa4b7e9ae3" providerId="LiveId" clId="{1996E056-33B7-4D41-91CE-2ACAA6D2FC05}" dt="2023-07-13T05:34:06.062" v="11" actId="1076"/>
          <ac:spMkLst>
            <pc:docMk/>
            <pc:sldMk cId="718898645" sldId="278"/>
            <ac:spMk id="3" creationId="{9D84FDD8-22EB-3263-77B9-E168ADCC05B8}"/>
          </ac:spMkLst>
        </pc:spChg>
        <pc:spChg chg="add mod">
          <ac:chgData name="Akshaya M" userId="b59828fa4b7e9ae3" providerId="LiveId" clId="{1996E056-33B7-4D41-91CE-2ACAA6D2FC05}" dt="2023-07-13T05:35:01.425" v="37" actId="1076"/>
          <ac:spMkLst>
            <pc:docMk/>
            <pc:sldMk cId="718898645" sldId="278"/>
            <ac:spMk id="5" creationId="{90BDF13F-0A63-C5FC-A9E4-F494ABE9D1B3}"/>
          </ac:spMkLst>
        </pc:spChg>
        <pc:spChg chg="add mod">
          <ac:chgData name="Akshaya M" userId="b59828fa4b7e9ae3" providerId="LiveId" clId="{1996E056-33B7-4D41-91CE-2ACAA6D2FC05}" dt="2023-07-13T05:36:30.760" v="123" actId="255"/>
          <ac:spMkLst>
            <pc:docMk/>
            <pc:sldMk cId="718898645" sldId="278"/>
            <ac:spMk id="7" creationId="{E502AC34-28C1-C0C6-18C4-7C4540406E32}"/>
          </ac:spMkLst>
        </pc:spChg>
        <pc:spChg chg="add mod">
          <ac:chgData name="Akshaya M" userId="b59828fa4b7e9ae3" providerId="LiveId" clId="{1996E056-33B7-4D41-91CE-2ACAA6D2FC05}" dt="2023-07-13T05:38:52.255" v="252" actId="1076"/>
          <ac:spMkLst>
            <pc:docMk/>
            <pc:sldMk cId="718898645" sldId="278"/>
            <ac:spMk id="8" creationId="{FFAB2245-AEDB-66F8-B9FB-5A1D46B8FD51}"/>
          </ac:spMkLst>
        </pc:spChg>
        <pc:spChg chg="mod">
          <ac:chgData name="Akshaya M" userId="b59828fa4b7e9ae3" providerId="LiveId" clId="{1996E056-33B7-4D41-91CE-2ACAA6D2FC05}" dt="2023-07-13T05:38:11.521" v="237" actId="20577"/>
          <ac:spMkLst>
            <pc:docMk/>
            <pc:sldMk cId="718898645" sldId="278"/>
            <ac:spMk id="10" creationId="{DAE19FA8-B341-E78F-CEEE-BEB338DA9840}"/>
          </ac:spMkLst>
        </pc:spChg>
        <pc:spChg chg="mod">
          <ac:chgData name="Akshaya M" userId="b59828fa4b7e9ae3" providerId="LiveId" clId="{1996E056-33B7-4D41-91CE-2ACAA6D2FC05}" dt="2023-07-13T05:37:52.554" v="222" actId="20577"/>
          <ac:spMkLst>
            <pc:docMk/>
            <pc:sldMk cId="718898645" sldId="278"/>
            <ac:spMk id="11" creationId="{3ED5C6C1-D798-6692-1629-E8185FBEF4DB}"/>
          </ac:spMkLst>
        </pc:spChg>
        <pc:spChg chg="mod">
          <ac:chgData name="Akshaya M" userId="b59828fa4b7e9ae3" providerId="LiveId" clId="{1996E056-33B7-4D41-91CE-2ACAA6D2FC05}" dt="2023-07-13T05:38:25.744" v="249" actId="20577"/>
          <ac:spMkLst>
            <pc:docMk/>
            <pc:sldMk cId="718898645" sldId="278"/>
            <ac:spMk id="13" creationId="{1EF7EC45-425F-FA4C-3BEA-D6401AA48671}"/>
          </ac:spMkLst>
        </pc:spChg>
        <pc:spChg chg="mod">
          <ac:chgData name="Akshaya M" userId="b59828fa4b7e9ae3" providerId="LiveId" clId="{1996E056-33B7-4D41-91CE-2ACAA6D2FC05}" dt="2023-07-13T05:37:55.540" v="223" actId="20577"/>
          <ac:spMkLst>
            <pc:docMk/>
            <pc:sldMk cId="718898645" sldId="278"/>
            <ac:spMk id="14" creationId="{D70B75C9-6BEF-D2F2-61DE-D8866AC763A7}"/>
          </ac:spMkLst>
        </pc:spChg>
        <pc:grpChg chg="add mod">
          <ac:chgData name="Akshaya M" userId="b59828fa4b7e9ae3" providerId="LiveId" clId="{1996E056-33B7-4D41-91CE-2ACAA6D2FC05}" dt="2023-07-13T05:38:06.216" v="225" actId="1076"/>
          <ac:grpSpMkLst>
            <pc:docMk/>
            <pc:sldMk cId="718898645" sldId="278"/>
            <ac:grpSpMk id="9" creationId="{389F377D-81DA-B665-42BC-EAB13509F3CC}"/>
          </ac:grpSpMkLst>
        </pc:grpChg>
        <pc:grpChg chg="add mod">
          <ac:chgData name="Akshaya M" userId="b59828fa4b7e9ae3" providerId="LiveId" clId="{1996E056-33B7-4D41-91CE-2ACAA6D2FC05}" dt="2023-07-13T05:38:59.679" v="253" actId="1076"/>
          <ac:grpSpMkLst>
            <pc:docMk/>
            <pc:sldMk cId="718898645" sldId="278"/>
            <ac:grpSpMk id="12" creationId="{829FECD9-F0C2-475A-B56A-BAEF123C8717}"/>
          </ac:grpSpMkLst>
        </pc:grpChg>
        <pc:picChg chg="add mod">
          <ac:chgData name="Akshaya M" userId="b59828fa4b7e9ae3" providerId="LiveId" clId="{1996E056-33B7-4D41-91CE-2ACAA6D2FC05}" dt="2023-07-13T05:38:44.910" v="251" actId="1076"/>
          <ac:picMkLst>
            <pc:docMk/>
            <pc:sldMk cId="718898645" sldId="278"/>
            <ac:picMk id="2" creationId="{92EBC974-7F9D-A7B1-EE0D-F4D7B8A528BD}"/>
          </ac:picMkLst>
        </pc:picChg>
      </pc:sldChg>
      <pc:sldChg chg="new del">
        <pc:chgData name="Akshaya M" userId="b59828fa4b7e9ae3" providerId="LiveId" clId="{1996E056-33B7-4D41-91CE-2ACAA6D2FC05}" dt="2023-07-13T04:48:28.829" v="1" actId="2696"/>
        <pc:sldMkLst>
          <pc:docMk/>
          <pc:sldMk cId="1770292873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.sv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26987" y="4348690"/>
            <a:ext cx="12886286" cy="2766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8" spc="1610" dirty="0">
                <a:solidFill>
                  <a:srgbClr val="231F20"/>
                </a:solidFill>
                <a:latin typeface="Oswald Bold"/>
              </a:rPr>
              <a:t>PREDICTION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INSURANCE CLAIM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9596" y="7482578"/>
            <a:ext cx="12848809" cy="44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BFSI-DOMAIN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93883" y="3688293"/>
            <a:ext cx="4278424" cy="4616644"/>
            <a:chOff x="0" y="0"/>
            <a:chExt cx="1464645" cy="15804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4645" cy="1580429"/>
            </a:xfrm>
            <a:custGeom>
              <a:avLst/>
              <a:gdLst/>
              <a:ahLst/>
              <a:cxnLst/>
              <a:rect l="l" t="t" r="r" b="b"/>
              <a:pathLst>
                <a:path w="1464645" h="1580429">
                  <a:moveTo>
                    <a:pt x="1464645" y="0"/>
                  </a:moveTo>
                  <a:lnTo>
                    <a:pt x="0" y="0"/>
                  </a:lnTo>
                  <a:lnTo>
                    <a:pt x="0" y="1392469"/>
                  </a:lnTo>
                  <a:lnTo>
                    <a:pt x="157480" y="1392469"/>
                  </a:lnTo>
                  <a:lnTo>
                    <a:pt x="157480" y="1580429"/>
                  </a:lnTo>
                  <a:lnTo>
                    <a:pt x="463550" y="1392469"/>
                  </a:lnTo>
                  <a:lnTo>
                    <a:pt x="1464645" y="1392469"/>
                  </a:lnTo>
                  <a:lnTo>
                    <a:pt x="146464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0"/>
            <a:ext cx="12054745" cy="10287000"/>
          </a:xfrm>
          <a:custGeom>
            <a:avLst/>
            <a:gdLst/>
            <a:ahLst/>
            <a:cxnLst/>
            <a:rect l="l" t="t" r="r" b="b"/>
            <a:pathLst>
              <a:path w="12054745" h="10287000">
                <a:moveTo>
                  <a:pt x="0" y="0"/>
                </a:moveTo>
                <a:lnTo>
                  <a:pt x="12054745" y="0"/>
                </a:lnTo>
                <a:lnTo>
                  <a:pt x="120547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3065837" y="3883153"/>
            <a:ext cx="3934515" cy="2921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3"/>
              </a:lnSpc>
            </a:pPr>
            <a:r>
              <a:rPr lang="en-US" sz="3330">
                <a:solidFill>
                  <a:srgbClr val="000000"/>
                </a:solidFill>
                <a:latin typeface="Canva Sans"/>
              </a:rPr>
              <a:t>Insight: Mostly the manual cars are getting claimed than the automatic cars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50534" y="1128445"/>
            <a:ext cx="10878318" cy="8030110"/>
          </a:xfrm>
          <a:custGeom>
            <a:avLst/>
            <a:gdLst/>
            <a:ahLst/>
            <a:cxnLst/>
            <a:rect l="l" t="t" r="r" b="b"/>
            <a:pathLst>
              <a:path w="10878318" h="8030110">
                <a:moveTo>
                  <a:pt x="0" y="0"/>
                </a:moveTo>
                <a:lnTo>
                  <a:pt x="10878318" y="0"/>
                </a:lnTo>
                <a:lnTo>
                  <a:pt x="10878318" y="8030110"/>
                </a:lnTo>
                <a:lnTo>
                  <a:pt x="0" y="8030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258557" y="4023782"/>
            <a:ext cx="5577985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Insight: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Most of the cars owned by the policy holders are power type steering. In that Power is getting compared compared with electric cars than manual cars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71642" y="3790244"/>
            <a:ext cx="4296549" cy="3551074"/>
            <a:chOff x="0" y="0"/>
            <a:chExt cx="1131601" cy="9352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601" cy="935262"/>
            </a:xfrm>
            <a:custGeom>
              <a:avLst/>
              <a:gdLst/>
              <a:ahLst/>
              <a:cxnLst/>
              <a:rect l="l" t="t" r="r" b="b"/>
              <a:pathLst>
                <a:path w="1131601" h="935262">
                  <a:moveTo>
                    <a:pt x="0" y="0"/>
                  </a:moveTo>
                  <a:lnTo>
                    <a:pt x="1131601" y="0"/>
                  </a:lnTo>
                  <a:lnTo>
                    <a:pt x="1131601" y="935262"/>
                  </a:lnTo>
                  <a:lnTo>
                    <a:pt x="0" y="9352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3935707" cy="10287000"/>
          </a:xfrm>
          <a:custGeom>
            <a:avLst/>
            <a:gdLst/>
            <a:ahLst/>
            <a:cxnLst/>
            <a:rect l="l" t="t" r="r" b="b"/>
            <a:pathLst>
              <a:path w="13935707" h="10287000">
                <a:moveTo>
                  <a:pt x="0" y="0"/>
                </a:moveTo>
                <a:lnTo>
                  <a:pt x="13935707" y="0"/>
                </a:lnTo>
                <a:lnTo>
                  <a:pt x="139357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871642" y="-1709160"/>
            <a:ext cx="5877839" cy="4885954"/>
          </a:xfrm>
          <a:custGeom>
            <a:avLst/>
            <a:gdLst/>
            <a:ahLst/>
            <a:cxnLst/>
            <a:rect l="l" t="t" r="r" b="b"/>
            <a:pathLst>
              <a:path w="5877839" h="4885954">
                <a:moveTo>
                  <a:pt x="0" y="0"/>
                </a:moveTo>
                <a:lnTo>
                  <a:pt x="5877839" y="0"/>
                </a:lnTo>
                <a:lnTo>
                  <a:pt x="5877839" y="4885953"/>
                </a:lnTo>
                <a:lnTo>
                  <a:pt x="0" y="48859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544715" y="3790244"/>
            <a:ext cx="4743285" cy="4114800"/>
          </a:xfrm>
          <a:custGeom>
            <a:avLst/>
            <a:gdLst/>
            <a:ahLst/>
            <a:cxnLst/>
            <a:rect l="l" t="t" r="r" b="b"/>
            <a:pathLst>
              <a:path w="4743285" h="4114800">
                <a:moveTo>
                  <a:pt x="0" y="0"/>
                </a:moveTo>
                <a:lnTo>
                  <a:pt x="4743285" y="0"/>
                </a:lnTo>
                <a:lnTo>
                  <a:pt x="4743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080291" y="4250090"/>
            <a:ext cx="3879252" cy="258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8"/>
              </a:lnSpc>
            </a:pPr>
            <a:r>
              <a:rPr lang="en-US" sz="2476" spc="242">
                <a:solidFill>
                  <a:srgbClr val="231F20"/>
                </a:solidFill>
                <a:latin typeface="DM Sans"/>
              </a:rPr>
              <a:t>Insight:</a:t>
            </a:r>
          </a:p>
          <a:p>
            <a:pPr marL="0" lvl="0" indent="0" algn="l">
              <a:lnSpc>
                <a:spcPts val="3418"/>
              </a:lnSpc>
              <a:spcBef>
                <a:spcPct val="0"/>
              </a:spcBef>
            </a:pPr>
            <a:r>
              <a:rPr lang="en-US" sz="2476" spc="242">
                <a:solidFill>
                  <a:srgbClr val="231F20"/>
                </a:solidFill>
                <a:latin typeface="DM Sans"/>
              </a:rPr>
              <a:t>The are 5 airbags in diesel vehicle which is getting claimed than the CNG and Petrol fuel types.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05282" y="-5498465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2" y="0"/>
                </a:lnTo>
                <a:lnTo>
                  <a:pt x="15841852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908999"/>
            <a:ext cx="9893328" cy="7623581"/>
          </a:xfrm>
          <a:custGeom>
            <a:avLst/>
            <a:gdLst/>
            <a:ahLst/>
            <a:cxnLst/>
            <a:rect l="l" t="t" r="r" b="b"/>
            <a:pathLst>
              <a:path w="9893328" h="7623581">
                <a:moveTo>
                  <a:pt x="0" y="0"/>
                </a:moveTo>
                <a:lnTo>
                  <a:pt x="9893328" y="0"/>
                </a:lnTo>
                <a:lnTo>
                  <a:pt x="9893328" y="7623580"/>
                </a:lnTo>
                <a:lnTo>
                  <a:pt x="0" y="7623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67860" y="1467410"/>
            <a:ext cx="6337421" cy="6353305"/>
          </a:xfrm>
          <a:custGeom>
            <a:avLst/>
            <a:gdLst/>
            <a:ahLst/>
            <a:cxnLst/>
            <a:rect l="l" t="t" r="r" b="b"/>
            <a:pathLst>
              <a:path w="6337421" h="6353305">
                <a:moveTo>
                  <a:pt x="0" y="0"/>
                </a:moveTo>
                <a:lnTo>
                  <a:pt x="6337422" y="0"/>
                </a:lnTo>
                <a:lnTo>
                  <a:pt x="6337422" y="6353305"/>
                </a:lnTo>
                <a:lnTo>
                  <a:pt x="0" y="6353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432871" y="2581726"/>
            <a:ext cx="4207400" cy="438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2"/>
              </a:lnSpc>
            </a:pPr>
            <a:r>
              <a:rPr lang="en-US" sz="2798" spc="274">
                <a:solidFill>
                  <a:srgbClr val="F5FFF5"/>
                </a:solidFill>
                <a:latin typeface="DM Sans"/>
              </a:rPr>
              <a:t>Insight:</a:t>
            </a:r>
          </a:p>
          <a:p>
            <a:pPr algn="l">
              <a:lnSpc>
                <a:spcPts val="3862"/>
              </a:lnSpc>
            </a:pPr>
            <a:r>
              <a:rPr lang="en-US" sz="2798" spc="274">
                <a:solidFill>
                  <a:srgbClr val="F5FFF5"/>
                </a:solidFill>
                <a:latin typeface="DM Sans"/>
              </a:rPr>
              <a:t>The safety rating of the car according to the New Car Assessment Program (NCAP) is more in Diesel type vehcile and the claim frequency is more.</a:t>
            </a:r>
          </a:p>
        </p:txBody>
      </p:sp>
    </p:spTree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8288000" cy="7501181"/>
          </a:xfrm>
          <a:custGeom>
            <a:avLst/>
            <a:gdLst/>
            <a:ahLst/>
            <a:cxnLst/>
            <a:rect l="l" t="t" r="r" b="b"/>
            <a:pathLst>
              <a:path w="18288000" h="7501181">
                <a:moveTo>
                  <a:pt x="0" y="0"/>
                </a:moveTo>
                <a:lnTo>
                  <a:pt x="18288000" y="0"/>
                </a:lnTo>
                <a:lnTo>
                  <a:pt x="18288000" y="7501181"/>
                </a:lnTo>
                <a:lnTo>
                  <a:pt x="0" y="750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910233" y="7501181"/>
            <a:ext cx="8243108" cy="2488818"/>
          </a:xfrm>
          <a:custGeom>
            <a:avLst/>
            <a:gdLst/>
            <a:ahLst/>
            <a:cxnLst/>
            <a:rect l="l" t="t" r="r" b="b"/>
            <a:pathLst>
              <a:path w="8243108" h="2488818">
                <a:moveTo>
                  <a:pt x="0" y="0"/>
                </a:moveTo>
                <a:lnTo>
                  <a:pt x="8243108" y="0"/>
                </a:lnTo>
                <a:lnTo>
                  <a:pt x="8243108" y="2488818"/>
                </a:lnTo>
                <a:lnTo>
                  <a:pt x="0" y="2488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542863" y="7757799"/>
            <a:ext cx="709151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Insight:</a:t>
            </a:r>
          </a:p>
          <a:p>
            <a:pPr>
              <a:lnSpc>
                <a:spcPts val="3160"/>
              </a:lnSpc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The engine type of the policy holders car with their maximum power capacity.F8D petrol engine have the maximum power compared to other engines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2270910"/>
            <a:ext cx="18288000" cy="4065999"/>
          </a:xfrm>
          <a:custGeom>
            <a:avLst/>
            <a:gdLst/>
            <a:ahLst/>
            <a:cxnLst/>
            <a:rect l="l" t="t" r="r" b="b"/>
            <a:pathLst>
              <a:path w="18288000" h="4065999">
                <a:moveTo>
                  <a:pt x="0" y="0"/>
                </a:moveTo>
                <a:lnTo>
                  <a:pt x="18288000" y="0"/>
                </a:lnTo>
                <a:lnTo>
                  <a:pt x="18288000" y="4065999"/>
                </a:lnTo>
                <a:lnTo>
                  <a:pt x="0" y="406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737158">
            <a:off x="14005423" y="6890563"/>
            <a:ext cx="2958600" cy="2108003"/>
          </a:xfrm>
          <a:custGeom>
            <a:avLst/>
            <a:gdLst/>
            <a:ahLst/>
            <a:cxnLst/>
            <a:rect l="l" t="t" r="r" b="b"/>
            <a:pathLst>
              <a:path w="2958600" h="2108003">
                <a:moveTo>
                  <a:pt x="0" y="0"/>
                </a:moveTo>
                <a:lnTo>
                  <a:pt x="2958600" y="0"/>
                </a:lnTo>
                <a:lnTo>
                  <a:pt x="2958600" y="2108003"/>
                </a:lnTo>
                <a:lnTo>
                  <a:pt x="0" y="2108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357678" y="7150297"/>
            <a:ext cx="2958600" cy="2108003"/>
          </a:xfrm>
          <a:custGeom>
            <a:avLst/>
            <a:gdLst/>
            <a:ahLst/>
            <a:cxnLst/>
            <a:rect l="l" t="t" r="r" b="b"/>
            <a:pathLst>
              <a:path w="2958600" h="2108003">
                <a:moveTo>
                  <a:pt x="0" y="0"/>
                </a:moveTo>
                <a:lnTo>
                  <a:pt x="2958601" y="0"/>
                </a:lnTo>
                <a:lnTo>
                  <a:pt x="2958601" y="2108003"/>
                </a:lnTo>
                <a:lnTo>
                  <a:pt x="0" y="2108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316279" y="6877685"/>
            <a:ext cx="7267951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Insight: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 maximum power is obtained by petrol cars compared to other cars.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131190" y="-251798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2" y="0"/>
                </a:lnTo>
                <a:lnTo>
                  <a:pt x="15841852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5944" y="1384448"/>
            <a:ext cx="10666637" cy="7873852"/>
          </a:xfrm>
          <a:custGeom>
            <a:avLst/>
            <a:gdLst/>
            <a:ahLst/>
            <a:cxnLst/>
            <a:rect l="l" t="t" r="r" b="b"/>
            <a:pathLst>
              <a:path w="10666637" h="7873852">
                <a:moveTo>
                  <a:pt x="0" y="0"/>
                </a:moveTo>
                <a:lnTo>
                  <a:pt x="10666637" y="0"/>
                </a:lnTo>
                <a:lnTo>
                  <a:pt x="10666637" y="7873852"/>
                </a:lnTo>
                <a:lnTo>
                  <a:pt x="0" y="7873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33279" y="2498331"/>
            <a:ext cx="4560991" cy="4527820"/>
          </a:xfrm>
          <a:custGeom>
            <a:avLst/>
            <a:gdLst/>
            <a:ahLst/>
            <a:cxnLst/>
            <a:rect l="l" t="t" r="r" b="b"/>
            <a:pathLst>
              <a:path w="4560991" h="4527820">
                <a:moveTo>
                  <a:pt x="0" y="0"/>
                </a:moveTo>
                <a:lnTo>
                  <a:pt x="4560991" y="0"/>
                </a:lnTo>
                <a:lnTo>
                  <a:pt x="4560991" y="4527820"/>
                </a:lnTo>
                <a:lnTo>
                  <a:pt x="0" y="4527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702907" y="2948046"/>
            <a:ext cx="3821736" cy="32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8"/>
              </a:lnSpc>
            </a:pPr>
            <a:r>
              <a:rPr lang="en-US" sz="3134">
                <a:solidFill>
                  <a:srgbClr val="FFFFFF"/>
                </a:solidFill>
                <a:latin typeface="Canva Sans"/>
              </a:rPr>
              <a:t>Insight:</a:t>
            </a:r>
          </a:p>
          <a:p>
            <a:pPr algn="ctr">
              <a:lnSpc>
                <a:spcPts val="4388"/>
              </a:lnSpc>
            </a:pPr>
            <a:r>
              <a:rPr lang="en-US" sz="3134">
                <a:solidFill>
                  <a:srgbClr val="FFFFFF"/>
                </a:solidFill>
                <a:latin typeface="Canva Sans"/>
              </a:rPr>
              <a:t>The policy tenure is almost equal between the diesel and petrol with the claim rate .</a:t>
            </a:r>
          </a:p>
        </p:txBody>
      </p:sp>
    </p:spTree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716430" y="6797350"/>
            <a:ext cx="9251044" cy="3015604"/>
            <a:chOff x="0" y="0"/>
            <a:chExt cx="2436489" cy="7942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6489" cy="794233"/>
            </a:xfrm>
            <a:custGeom>
              <a:avLst/>
              <a:gdLst/>
              <a:ahLst/>
              <a:cxnLst/>
              <a:rect l="l" t="t" r="r" b="b"/>
              <a:pathLst>
                <a:path w="2436489" h="794233">
                  <a:moveTo>
                    <a:pt x="0" y="0"/>
                  </a:moveTo>
                  <a:lnTo>
                    <a:pt x="2436489" y="0"/>
                  </a:lnTo>
                  <a:lnTo>
                    <a:pt x="2436489" y="794233"/>
                  </a:lnTo>
                  <a:lnTo>
                    <a:pt x="0" y="79423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75996" y="1682665"/>
            <a:ext cx="17736009" cy="4460516"/>
          </a:xfrm>
          <a:custGeom>
            <a:avLst/>
            <a:gdLst/>
            <a:ahLst/>
            <a:cxnLst/>
            <a:rect l="l" t="t" r="r" b="b"/>
            <a:pathLst>
              <a:path w="17736009" h="4460516">
                <a:moveTo>
                  <a:pt x="0" y="0"/>
                </a:moveTo>
                <a:lnTo>
                  <a:pt x="17736008" y="0"/>
                </a:lnTo>
                <a:lnTo>
                  <a:pt x="17736008" y="4460516"/>
                </a:lnTo>
                <a:lnTo>
                  <a:pt x="0" y="446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828" t="-719" b="-7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14104" y="7307836"/>
            <a:ext cx="8953370" cy="167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2463" spc="241">
                <a:solidFill>
                  <a:srgbClr val="FFFFFF"/>
                </a:solidFill>
                <a:latin typeface="DM Sans"/>
              </a:rPr>
              <a:t>Insight:</a:t>
            </a:r>
          </a:p>
          <a:p>
            <a:pPr>
              <a:lnSpc>
                <a:spcPts val="3400"/>
              </a:lnSpc>
            </a:pPr>
            <a:r>
              <a:rPr lang="en-US" sz="2463" spc="241">
                <a:solidFill>
                  <a:srgbClr val="FFFFFF"/>
                </a:solidFill>
                <a:latin typeface="DM Sans"/>
              </a:rPr>
              <a:t>All the engine type got the claim. So its safe to easy engine type is not the issue in claim severity.</a:t>
            </a:r>
          </a:p>
          <a:p>
            <a:pPr>
              <a:lnSpc>
                <a:spcPts val="3400"/>
              </a:lnSpc>
            </a:pPr>
            <a:endParaRPr lang="en-US" sz="2463" spc="241">
              <a:solidFill>
                <a:srgbClr val="FFFFFF"/>
              </a:solidFill>
              <a:latin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2150382" y="8126844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792978" y="7857253"/>
            <a:ext cx="501082" cy="5010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281278" y="7895353"/>
            <a:ext cx="501082" cy="50108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73210" y="7895353"/>
            <a:ext cx="501082" cy="5010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11851" y="7895353"/>
            <a:ext cx="501082" cy="5010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41293" y="-1009"/>
            <a:ext cx="17396077" cy="7731590"/>
          </a:xfrm>
          <a:custGeom>
            <a:avLst/>
            <a:gdLst/>
            <a:ahLst/>
            <a:cxnLst/>
            <a:rect l="l" t="t" r="r" b="b"/>
            <a:pathLst>
              <a:path w="17396077" h="7731590">
                <a:moveTo>
                  <a:pt x="0" y="0"/>
                </a:moveTo>
                <a:lnTo>
                  <a:pt x="17396077" y="0"/>
                </a:lnTo>
                <a:lnTo>
                  <a:pt x="17396077" y="7731589"/>
                </a:lnTo>
                <a:lnTo>
                  <a:pt x="0" y="7731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187917" y="8041119"/>
            <a:ext cx="1644524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Insight: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 policy tenure was taken by the area of the people are almost equal. Except C18 claim rate is low compared to others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0" y="1849052"/>
            <a:ext cx="11846230" cy="7033699"/>
          </a:xfrm>
          <a:custGeom>
            <a:avLst/>
            <a:gdLst/>
            <a:ahLst/>
            <a:cxnLst/>
            <a:rect l="l" t="t" r="r" b="b"/>
            <a:pathLst>
              <a:path w="11846230" h="7033699">
                <a:moveTo>
                  <a:pt x="0" y="0"/>
                </a:moveTo>
                <a:lnTo>
                  <a:pt x="11846230" y="0"/>
                </a:lnTo>
                <a:lnTo>
                  <a:pt x="11846230" y="7033699"/>
                </a:lnTo>
                <a:lnTo>
                  <a:pt x="0" y="7033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161145">
            <a:off x="10926082" y="3718994"/>
            <a:ext cx="3541670" cy="888637"/>
          </a:xfrm>
          <a:custGeom>
            <a:avLst/>
            <a:gdLst/>
            <a:ahLst/>
            <a:cxnLst/>
            <a:rect l="l" t="t" r="r" b="b"/>
            <a:pathLst>
              <a:path w="3541670" h="888637">
                <a:moveTo>
                  <a:pt x="0" y="0"/>
                </a:moveTo>
                <a:lnTo>
                  <a:pt x="3541671" y="0"/>
                </a:lnTo>
                <a:lnTo>
                  <a:pt x="3541671" y="888637"/>
                </a:lnTo>
                <a:lnTo>
                  <a:pt x="0" y="888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846230" y="5299226"/>
            <a:ext cx="6113895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Insight: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 engine type of the each model variant .All the engine and model variant of the respective engine is not the risk factor for the claim approval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4681405"/>
            <a:chOff x="0" y="0"/>
            <a:chExt cx="368852" cy="1232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232963"/>
            </a:xfrm>
            <a:custGeom>
              <a:avLst/>
              <a:gdLst/>
              <a:ahLst/>
              <a:cxnLst/>
              <a:rect l="l" t="t" r="r" b="b"/>
              <a:pathLst>
                <a:path w="368852" h="1232963">
                  <a:moveTo>
                    <a:pt x="0" y="0"/>
                  </a:moveTo>
                  <a:lnTo>
                    <a:pt x="368852" y="0"/>
                  </a:lnTo>
                  <a:lnTo>
                    <a:pt x="368852" y="1232963"/>
                  </a:lnTo>
                  <a:lnTo>
                    <a:pt x="0" y="123296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3333137"/>
            <a:ext cx="5790503" cy="41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CAR INSURANCE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4127355"/>
            <a:ext cx="6076629" cy="41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STEPS TAKEN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5047445"/>
            <a:ext cx="5790503" cy="41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CHARTS AND GRAPHS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841663"/>
            <a:ext cx="6076629" cy="41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6642507"/>
            <a:ext cx="6076629" cy="41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CONCULSION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257863">
            <a:off x="-1047879" y="6754655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925962" y="8004942"/>
            <a:ext cx="7325536" cy="1820520"/>
            <a:chOff x="0" y="0"/>
            <a:chExt cx="2279176" cy="5664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176" cy="566414"/>
            </a:xfrm>
            <a:custGeom>
              <a:avLst/>
              <a:gdLst/>
              <a:ahLst/>
              <a:cxnLst/>
              <a:rect l="l" t="t" r="r" b="b"/>
              <a:pathLst>
                <a:path w="2279176" h="566414">
                  <a:moveTo>
                    <a:pt x="0" y="0"/>
                  </a:moveTo>
                  <a:lnTo>
                    <a:pt x="2279176" y="0"/>
                  </a:lnTo>
                  <a:lnTo>
                    <a:pt x="2279176" y="566414"/>
                  </a:lnTo>
                  <a:lnTo>
                    <a:pt x="0" y="56641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33956" y="7947780"/>
            <a:ext cx="1934844" cy="19348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332118" y="8200469"/>
            <a:ext cx="1138521" cy="1138521"/>
          </a:xfrm>
          <a:custGeom>
            <a:avLst/>
            <a:gdLst/>
            <a:ahLst/>
            <a:cxnLst/>
            <a:rect l="l" t="t" r="r" b="b"/>
            <a:pathLst>
              <a:path w="1138521" h="1138521">
                <a:moveTo>
                  <a:pt x="0" y="0"/>
                </a:moveTo>
                <a:lnTo>
                  <a:pt x="1138521" y="0"/>
                </a:lnTo>
                <a:lnTo>
                  <a:pt x="1138521" y="1138522"/>
                </a:lnTo>
                <a:lnTo>
                  <a:pt x="0" y="1138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94305" y="0"/>
            <a:ext cx="18382305" cy="7462389"/>
          </a:xfrm>
          <a:custGeom>
            <a:avLst/>
            <a:gdLst/>
            <a:ahLst/>
            <a:cxnLst/>
            <a:rect l="l" t="t" r="r" b="b"/>
            <a:pathLst>
              <a:path w="18382305" h="7462389">
                <a:moveTo>
                  <a:pt x="0" y="0"/>
                </a:moveTo>
                <a:lnTo>
                  <a:pt x="18382305" y="0"/>
                </a:lnTo>
                <a:lnTo>
                  <a:pt x="18382305" y="7462389"/>
                </a:lnTo>
                <a:lnTo>
                  <a:pt x="0" y="74623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69" b="-7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277629" y="8260119"/>
            <a:ext cx="6973870" cy="97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</a:pPr>
            <a:r>
              <a:rPr lang="en-US" sz="1868">
                <a:solidFill>
                  <a:srgbClr val="FFFFFF"/>
                </a:solidFill>
                <a:latin typeface="Canva Sans"/>
              </a:rPr>
              <a:t>Insight:</a:t>
            </a:r>
          </a:p>
          <a:p>
            <a:pPr algn="ctr">
              <a:lnSpc>
                <a:spcPts val="2616"/>
              </a:lnSpc>
            </a:pPr>
            <a:r>
              <a:rPr lang="en-US" sz="1868">
                <a:solidFill>
                  <a:srgbClr val="FFFFFF"/>
                </a:solidFill>
                <a:latin typeface="Canva Sans"/>
              </a:rPr>
              <a:t>The petrol engine car are the maximum count compared to other fuel vehicle type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927747" y="6755856"/>
            <a:ext cx="6432507" cy="3134325"/>
            <a:chOff x="0" y="0"/>
            <a:chExt cx="2001330" cy="9751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01330" cy="975175"/>
            </a:xfrm>
            <a:custGeom>
              <a:avLst/>
              <a:gdLst/>
              <a:ahLst/>
              <a:cxnLst/>
              <a:rect l="l" t="t" r="r" b="b"/>
              <a:pathLst>
                <a:path w="2001330" h="975175">
                  <a:moveTo>
                    <a:pt x="0" y="0"/>
                  </a:moveTo>
                  <a:lnTo>
                    <a:pt x="2001330" y="0"/>
                  </a:lnTo>
                  <a:lnTo>
                    <a:pt x="2001330" y="975175"/>
                  </a:lnTo>
                  <a:lnTo>
                    <a:pt x="0" y="97517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119416" y="6068864"/>
            <a:ext cx="2049168" cy="204916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538149" y="6203739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476574"/>
            <a:ext cx="18288000" cy="5202771"/>
          </a:xfrm>
          <a:custGeom>
            <a:avLst/>
            <a:gdLst/>
            <a:ahLst/>
            <a:cxnLst/>
            <a:rect l="l" t="t" r="r" b="b"/>
            <a:pathLst>
              <a:path w="18288000" h="5202771">
                <a:moveTo>
                  <a:pt x="0" y="0"/>
                </a:moveTo>
                <a:lnTo>
                  <a:pt x="18288000" y="0"/>
                </a:lnTo>
                <a:lnTo>
                  <a:pt x="18288000" y="5202771"/>
                </a:lnTo>
                <a:lnTo>
                  <a:pt x="0" y="520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038567" y="7887920"/>
            <a:ext cx="6210866" cy="137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 spc="197">
                <a:solidFill>
                  <a:srgbClr val="FFFBFB"/>
                </a:solidFill>
                <a:latin typeface="DM Sans"/>
              </a:rPr>
              <a:t>Insight:</a:t>
            </a:r>
          </a:p>
          <a:p>
            <a:pPr algn="ctr">
              <a:lnSpc>
                <a:spcPts val="2774"/>
              </a:lnSpc>
            </a:pPr>
            <a:r>
              <a:rPr lang="en-US" sz="2010" spc="197">
                <a:solidFill>
                  <a:srgbClr val="FFFBFB"/>
                </a:solidFill>
                <a:latin typeface="DM Sans"/>
              </a:rPr>
              <a:t>Most of the population/area people using manual compared to automatic cars with the decrease in claim rate in C20 area.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87923">
            <a:off x="-7351519" y="707954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17340" y="2125988"/>
            <a:ext cx="14387392" cy="778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 important feature is age of the car its leading to high frequency and severities.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Vehicle type : The make,model,age and segment impact claim severity.High performance cars tend to have higher repair cost making claims more expensive.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Higher mileage or maximum power vehicles are likely to lead high claim severities. May consider the primary use and estimate annual mileages to determine premiums.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Geographic factor plays a role in care insurance risk assessment.Its leading to increased claim frequencies and potentially higher premiums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Safety features or good saftey rating may associated with low claim frequencies and severity.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3277" y="923925"/>
            <a:ext cx="13211292" cy="93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17"/>
              </a:lnSpc>
              <a:spcBef>
                <a:spcPct val="0"/>
              </a:spcBef>
            </a:pPr>
            <a:r>
              <a:rPr lang="en-US" sz="5447" spc="533">
                <a:solidFill>
                  <a:srgbClr val="231F20"/>
                </a:solidFill>
                <a:latin typeface="Oswald Bold"/>
              </a:rPr>
              <a:t>FEEDBACK AND RECOMMENDATIONS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61733" y="3952850"/>
            <a:ext cx="8097687" cy="159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61733" y="8371240"/>
            <a:ext cx="8097687" cy="887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 lang="en-US" sz="5199" dirty="0">
              <a:solidFill>
                <a:srgbClr val="231F20"/>
              </a:solidFill>
              <a:latin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3143696"/>
            <a:ext cx="10866456" cy="2386102"/>
            <a:chOff x="0" y="0"/>
            <a:chExt cx="4163410" cy="9142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63409" cy="914219"/>
            </a:xfrm>
            <a:custGeom>
              <a:avLst/>
              <a:gdLst/>
              <a:ahLst/>
              <a:cxnLst/>
              <a:rect l="l" t="t" r="r" b="b"/>
              <a:pathLst>
                <a:path w="4163409" h="914219">
                  <a:moveTo>
                    <a:pt x="0" y="0"/>
                  </a:moveTo>
                  <a:lnTo>
                    <a:pt x="4163409" y="0"/>
                  </a:lnTo>
                  <a:lnTo>
                    <a:pt x="4163409" y="914219"/>
                  </a:lnTo>
                  <a:lnTo>
                    <a:pt x="0" y="91421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17586" y="3531334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5777447"/>
            <a:ext cx="10723535" cy="2777900"/>
            <a:chOff x="0" y="0"/>
            <a:chExt cx="4108650" cy="10643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08650" cy="1064334"/>
            </a:xfrm>
            <a:custGeom>
              <a:avLst/>
              <a:gdLst/>
              <a:ahLst/>
              <a:cxnLst/>
              <a:rect l="l" t="t" r="r" b="b"/>
              <a:pathLst>
                <a:path w="4108650" h="1064334">
                  <a:moveTo>
                    <a:pt x="0" y="0"/>
                  </a:moveTo>
                  <a:lnTo>
                    <a:pt x="4108650" y="0"/>
                  </a:lnTo>
                  <a:lnTo>
                    <a:pt x="4108650" y="1064334"/>
                  </a:lnTo>
                  <a:lnTo>
                    <a:pt x="0" y="1064334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14780" y="5911159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3"/>
                </a:lnTo>
                <a:lnTo>
                  <a:pt x="0" y="1178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142191" y="888605"/>
            <a:ext cx="15117109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ABOUT CAR INSURANCE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3736" y="3603370"/>
            <a:ext cx="9947281" cy="181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631" spc="257" dirty="0">
                <a:solidFill>
                  <a:srgbClr val="231F20"/>
                </a:solidFill>
                <a:latin typeface="DM Sans"/>
              </a:rPr>
              <a:t>Car insurance is designed to protect you against financial losses if you're involved in an accident or the vehicle is damaged in some way.</a:t>
            </a:r>
          </a:p>
          <a:p>
            <a:pPr marL="0" lvl="0" indent="0" algn="l">
              <a:lnSpc>
                <a:spcPts val="3630"/>
              </a:lnSpc>
              <a:spcBef>
                <a:spcPct val="0"/>
              </a:spcBef>
            </a:pPr>
            <a:endParaRPr lang="en-US" sz="2631" spc="257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33237" y="6007175"/>
            <a:ext cx="8798151" cy="235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4"/>
              </a:lnSpc>
              <a:spcBef>
                <a:spcPct val="0"/>
              </a:spcBef>
            </a:pPr>
            <a:r>
              <a:rPr lang="en-US" sz="2677" spc="262" dirty="0">
                <a:solidFill>
                  <a:srgbClr val="231F20"/>
                </a:solidFill>
                <a:latin typeface="DM Sans"/>
              </a:rPr>
              <a:t>Instead of paying out-of-pocket for auto accidents, people pay annual premium to an </a:t>
            </a:r>
            <a:r>
              <a:rPr lang="en-US" sz="2677" spc="262">
                <a:solidFill>
                  <a:srgbClr val="231F20"/>
                </a:solidFill>
                <a:latin typeface="DM Sans"/>
              </a:rPr>
              <a:t>auto insurance </a:t>
            </a:r>
            <a:r>
              <a:rPr lang="en-US" sz="2677" spc="262" dirty="0">
                <a:solidFill>
                  <a:srgbClr val="231F20"/>
                </a:solidFill>
                <a:latin typeface="DM Sans"/>
              </a:rPr>
              <a:t>company; the company then pays all or most of the costs associated with an auto accident or other vehicle damage.</a:t>
            </a:r>
          </a:p>
        </p:txBody>
      </p:sp>
      <p:sp>
        <p:nvSpPr>
          <p:cNvPr id="18" name="Freeform 18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276156" y="2574947"/>
            <a:ext cx="5275130" cy="7350159"/>
          </a:xfrm>
          <a:custGeom>
            <a:avLst/>
            <a:gdLst/>
            <a:ahLst/>
            <a:cxnLst/>
            <a:rect l="l" t="t" r="r" b="b"/>
            <a:pathLst>
              <a:path w="5275130" h="7350159">
                <a:moveTo>
                  <a:pt x="0" y="0"/>
                </a:moveTo>
                <a:lnTo>
                  <a:pt x="5275130" y="0"/>
                </a:lnTo>
                <a:lnTo>
                  <a:pt x="5275130" y="7350159"/>
                </a:lnTo>
                <a:lnTo>
                  <a:pt x="0" y="73501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9398" b="-2579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2762472"/>
            <a:ext cx="3548156" cy="3303088"/>
            <a:chOff x="0" y="-57150"/>
            <a:chExt cx="934494" cy="869950"/>
          </a:xfrm>
        </p:grpSpPr>
        <p:sp>
          <p:nvSpPr>
            <p:cNvPr id="11" name="Freeform 11"/>
            <p:cNvSpPr/>
            <p:nvPr/>
          </p:nvSpPr>
          <p:spPr>
            <a:xfrm>
              <a:off x="19530" y="-48532"/>
              <a:ext cx="914964" cy="230307"/>
            </a:xfrm>
            <a:custGeom>
              <a:avLst/>
              <a:gdLst/>
              <a:ahLst/>
              <a:cxnLst/>
              <a:rect l="l" t="t" r="r" b="b"/>
              <a:pathLst>
                <a:path w="914964" h="230307">
                  <a:moveTo>
                    <a:pt x="0" y="0"/>
                  </a:moveTo>
                  <a:lnTo>
                    <a:pt x="914964" y="0"/>
                  </a:lnTo>
                  <a:lnTo>
                    <a:pt x="914964" y="230307"/>
                  </a:lnTo>
                  <a:lnTo>
                    <a:pt x="0" y="23030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DATA PREPROCESSING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Data cleaning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47853" y="9144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STEPS TAKEN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177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DM Sans"/>
              </a:rPr>
              <a:t>Imported the data. Checked for missing and duplicated values. Cleaned the incorrect data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529317" y="2825190"/>
            <a:ext cx="3474003" cy="874446"/>
            <a:chOff x="0" y="0"/>
            <a:chExt cx="914964" cy="23030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230307"/>
            </a:xfrm>
            <a:custGeom>
              <a:avLst/>
              <a:gdLst/>
              <a:ahLst/>
              <a:cxnLst/>
              <a:rect l="l" t="t" r="r" b="b"/>
              <a:pathLst>
                <a:path w="914964" h="230307">
                  <a:moveTo>
                    <a:pt x="0" y="0"/>
                  </a:moveTo>
                  <a:lnTo>
                    <a:pt x="914964" y="0"/>
                  </a:lnTo>
                  <a:lnTo>
                    <a:pt x="914964" y="230307"/>
                  </a:lnTo>
                  <a:lnTo>
                    <a:pt x="0" y="23030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EDA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4000" spc="29">
                  <a:solidFill>
                    <a:srgbClr val="FFFFFF"/>
                  </a:solidFill>
                  <a:latin typeface="DM Sans Bold"/>
                </a:rPr>
                <a:t>EDA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529317" y="3815809"/>
            <a:ext cx="4010216" cy="140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5"/>
              </a:lnSpc>
              <a:spcBef>
                <a:spcPct val="0"/>
              </a:spcBef>
            </a:pPr>
            <a:r>
              <a:rPr lang="en-US" sz="2068" spc="202">
                <a:solidFill>
                  <a:srgbClr val="231F20"/>
                </a:solidFill>
                <a:latin typeface="DM Sans"/>
              </a:rPr>
              <a:t>Used charts and graphs for visualization to understand the important variable feature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2981747"/>
            <a:ext cx="3474003" cy="872162"/>
            <a:chOff x="0" y="0"/>
            <a:chExt cx="914964" cy="229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229705"/>
            </a:xfrm>
            <a:custGeom>
              <a:avLst/>
              <a:gdLst/>
              <a:ahLst/>
              <a:cxnLst/>
              <a:rect l="l" t="t" r="r" b="b"/>
              <a:pathLst>
                <a:path w="914964" h="229705">
                  <a:moveTo>
                    <a:pt x="0" y="0"/>
                  </a:moveTo>
                  <a:lnTo>
                    <a:pt x="914964" y="0"/>
                  </a:lnTo>
                  <a:lnTo>
                    <a:pt x="914964" y="229705"/>
                  </a:lnTo>
                  <a:lnTo>
                    <a:pt x="0" y="22970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PREDICTION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200" spc="29">
                  <a:solidFill>
                    <a:schemeClr val="bg1"/>
                  </a:solidFill>
                  <a:latin typeface="DM Sans Bold"/>
                </a:rPr>
                <a:t>Prediction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102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Used various machine learning algorithm to predict the out come 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EBC974-7F9D-A7B1-EE0D-F4D7B8A5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24">
            <a:extLst>
              <a:ext uri="{FF2B5EF4-FFF2-40B4-BE49-F238E27FC236}">
                <a16:creationId xmlns:a16="http://schemas.microsoft.com/office/drawing/2014/main" id="{9D84FDD8-22EB-3263-77B9-E168ADCC05B8}"/>
              </a:ext>
            </a:extLst>
          </p:cNvPr>
          <p:cNvSpPr/>
          <p:nvPr/>
        </p:nvSpPr>
        <p:spPr>
          <a:xfrm rot="17423636">
            <a:off x="-1496246" y="6654221"/>
            <a:ext cx="4973695" cy="5792695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DF13F-0A63-C5FC-A9E4-F494ABE9D1B3}"/>
              </a:ext>
            </a:extLst>
          </p:cNvPr>
          <p:cNvSpPr txBox="1"/>
          <p:nvPr/>
        </p:nvSpPr>
        <p:spPr>
          <a:xfrm>
            <a:off x="3733800" y="342900"/>
            <a:ext cx="10508104" cy="12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5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DATA VARIABLES</a:t>
            </a:r>
            <a:endParaRPr kumimoji="0" lang="en-US" sz="6947" b="0" i="0" u="none" strike="noStrike" kern="1200" cap="none" spc="368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Oswald 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2AC34-28C1-C0C6-18C4-7C4540406E32}"/>
              </a:ext>
            </a:extLst>
          </p:cNvPr>
          <p:cNvSpPr txBox="1"/>
          <p:nvPr/>
        </p:nvSpPr>
        <p:spPr>
          <a:xfrm>
            <a:off x="2590800" y="3967889"/>
            <a:ext cx="5715000" cy="238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800" spc="257" dirty="0">
                <a:solidFill>
                  <a:srgbClr val="231F20"/>
                </a:solidFill>
                <a:latin typeface="DM Sans"/>
              </a:rPr>
              <a:t>POLICY_TENURE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800" spc="257" dirty="0">
                <a:solidFill>
                  <a:srgbClr val="231F20"/>
                </a:solidFill>
                <a:latin typeface="DM Sans"/>
              </a:rPr>
              <a:t>AGE OF POLICY HOLDER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800" spc="257" dirty="0">
                <a:solidFill>
                  <a:srgbClr val="231F20"/>
                </a:solidFill>
                <a:latin typeface="DM Sans"/>
              </a:rPr>
              <a:t>AGE OF CAR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800" spc="257" dirty="0">
                <a:solidFill>
                  <a:srgbClr val="231F20"/>
                </a:solidFill>
                <a:latin typeface="DM Sans"/>
              </a:rPr>
              <a:t>AREA CULSTER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800" spc="257" dirty="0">
                <a:solidFill>
                  <a:srgbClr val="231F20"/>
                </a:solidFill>
                <a:latin typeface="DM Sans"/>
              </a:rPr>
              <a:t>POPULATION DENSITY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B2245-AEDB-66F8-B9FB-5A1D46B8FD51}"/>
              </a:ext>
            </a:extLst>
          </p:cNvPr>
          <p:cNvSpPr txBox="1"/>
          <p:nvPr/>
        </p:nvSpPr>
        <p:spPr>
          <a:xfrm>
            <a:off x="9421952" y="4010898"/>
            <a:ext cx="7315199" cy="238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800" spc="257" dirty="0">
                <a:solidFill>
                  <a:srgbClr val="231F20"/>
                </a:solidFill>
                <a:latin typeface="DM Sans"/>
              </a:rPr>
              <a:t>MAKE,SEGMENT,MODEL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800" spc="257" dirty="0">
                <a:solidFill>
                  <a:srgbClr val="231F20"/>
                </a:solidFill>
                <a:latin typeface="DM Sans"/>
              </a:rPr>
              <a:t>FUEL TYPE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800" spc="257" dirty="0">
                <a:solidFill>
                  <a:srgbClr val="231F20"/>
                </a:solidFill>
                <a:latin typeface="DM Sans"/>
              </a:rPr>
              <a:t>MAX TORQUE AND MAX POWER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800" spc="257" dirty="0">
                <a:solidFill>
                  <a:srgbClr val="231F20"/>
                </a:solidFill>
                <a:latin typeface="DM Sans"/>
              </a:rPr>
              <a:t>REAR BRAKE TYPE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800" spc="257" dirty="0">
                <a:solidFill>
                  <a:srgbClr val="231F20"/>
                </a:solidFill>
                <a:latin typeface="DM Sans"/>
              </a:rPr>
              <a:t>TRANSMISSION TYPE</a:t>
            </a:r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389F377D-81DA-B665-42BC-EAB13509F3CC}"/>
              </a:ext>
            </a:extLst>
          </p:cNvPr>
          <p:cNvGrpSpPr/>
          <p:nvPr/>
        </p:nvGrpSpPr>
        <p:grpSpPr>
          <a:xfrm>
            <a:off x="2835000" y="2576345"/>
            <a:ext cx="3474003" cy="874446"/>
            <a:chOff x="0" y="0"/>
            <a:chExt cx="914964" cy="230307"/>
          </a:xfrm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DAE19FA8-B341-E78F-CEEE-BEB338DA9840}"/>
                </a:ext>
              </a:extLst>
            </p:cNvPr>
            <p:cNvSpPr/>
            <p:nvPr/>
          </p:nvSpPr>
          <p:spPr>
            <a:xfrm>
              <a:off x="0" y="0"/>
              <a:ext cx="914964" cy="230307"/>
            </a:xfrm>
            <a:custGeom>
              <a:avLst/>
              <a:gdLst/>
              <a:ahLst/>
              <a:cxnLst/>
              <a:rect l="l" t="t" r="r" b="b"/>
              <a:pathLst>
                <a:path w="914964" h="230307">
                  <a:moveTo>
                    <a:pt x="0" y="0"/>
                  </a:moveTo>
                  <a:lnTo>
                    <a:pt x="914964" y="0"/>
                  </a:lnTo>
                  <a:lnTo>
                    <a:pt x="914964" y="230307"/>
                  </a:lnTo>
                  <a:lnTo>
                    <a:pt x="0" y="23030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FREQUENCY</a:t>
              </a:r>
            </a:p>
          </p:txBody>
        </p: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3ED5C6C1-D798-6692-1629-E8185FBEF4D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 lang="en-US" sz="4000" spc="29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829FECD9-F0C2-475A-B56A-BAEF123C8717}"/>
              </a:ext>
            </a:extLst>
          </p:cNvPr>
          <p:cNvGrpSpPr/>
          <p:nvPr/>
        </p:nvGrpSpPr>
        <p:grpSpPr>
          <a:xfrm>
            <a:off x="10241997" y="2636706"/>
            <a:ext cx="3474003" cy="874446"/>
            <a:chOff x="0" y="0"/>
            <a:chExt cx="914964" cy="230307"/>
          </a:xfrm>
        </p:grpSpPr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1EF7EC45-425F-FA4C-3BEA-D6401AA48671}"/>
                </a:ext>
              </a:extLst>
            </p:cNvPr>
            <p:cNvSpPr/>
            <p:nvPr/>
          </p:nvSpPr>
          <p:spPr>
            <a:xfrm>
              <a:off x="0" y="0"/>
              <a:ext cx="914964" cy="230307"/>
            </a:xfrm>
            <a:custGeom>
              <a:avLst/>
              <a:gdLst/>
              <a:ahLst/>
              <a:cxnLst/>
              <a:rect l="l" t="t" r="r" b="b"/>
              <a:pathLst>
                <a:path w="914964" h="230307">
                  <a:moveTo>
                    <a:pt x="0" y="0"/>
                  </a:moveTo>
                  <a:lnTo>
                    <a:pt x="914964" y="0"/>
                  </a:lnTo>
                  <a:lnTo>
                    <a:pt x="914964" y="230307"/>
                  </a:lnTo>
                  <a:lnTo>
                    <a:pt x="0" y="23030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SEVERITY</a:t>
              </a:r>
            </a:p>
          </p:txBody>
        </p:sp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D70B75C9-6BEF-D2F2-61DE-D8866AC763A7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 lang="en-US" sz="4000" spc="29" dirty="0">
                <a:solidFill>
                  <a:srgbClr val="FFFFFF"/>
                </a:solidFill>
                <a:latin typeface="DM Sans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986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3442596"/>
            <a:ext cx="18288000" cy="5435709"/>
          </a:xfrm>
          <a:custGeom>
            <a:avLst/>
            <a:gdLst/>
            <a:ahLst/>
            <a:cxnLst/>
            <a:rect l="l" t="t" r="r" b="b"/>
            <a:pathLst>
              <a:path w="18288000" h="5435709">
                <a:moveTo>
                  <a:pt x="0" y="0"/>
                </a:moveTo>
                <a:lnTo>
                  <a:pt x="18288000" y="0"/>
                </a:lnTo>
                <a:lnTo>
                  <a:pt x="18288000" y="5435708"/>
                </a:lnTo>
                <a:lnTo>
                  <a:pt x="0" y="5435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5" b="-1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824130" y="3946999"/>
            <a:ext cx="5409659" cy="5311301"/>
          </a:xfrm>
          <a:custGeom>
            <a:avLst/>
            <a:gdLst/>
            <a:ahLst/>
            <a:cxnLst/>
            <a:rect l="l" t="t" r="r" b="b"/>
            <a:pathLst>
              <a:path w="5409659" h="5311301">
                <a:moveTo>
                  <a:pt x="0" y="0"/>
                </a:moveTo>
                <a:lnTo>
                  <a:pt x="5409659" y="0"/>
                </a:lnTo>
                <a:lnTo>
                  <a:pt x="5409659" y="5311301"/>
                </a:lnTo>
                <a:lnTo>
                  <a:pt x="0" y="5311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CHARTS AND GRAPHS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3617" y="4778929"/>
            <a:ext cx="3530685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Insight: Most of the insurances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are not claimed with only 6.4% are claimed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814688" y="-1022651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799463"/>
            <a:ext cx="12054577" cy="8688074"/>
          </a:xfrm>
          <a:custGeom>
            <a:avLst/>
            <a:gdLst/>
            <a:ahLst/>
            <a:cxnLst/>
            <a:rect l="l" t="t" r="r" b="b"/>
            <a:pathLst>
              <a:path w="12054577" h="8688074">
                <a:moveTo>
                  <a:pt x="0" y="0"/>
                </a:moveTo>
                <a:lnTo>
                  <a:pt x="12054577" y="0"/>
                </a:lnTo>
                <a:lnTo>
                  <a:pt x="12054577" y="8688074"/>
                </a:lnTo>
                <a:lnTo>
                  <a:pt x="0" y="8688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10" b="-12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415729" y="2998690"/>
            <a:ext cx="4543053" cy="520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3331" spc="326">
                <a:solidFill>
                  <a:srgbClr val="F5FFF5"/>
                </a:solidFill>
                <a:latin typeface="DM Sans"/>
              </a:rPr>
              <a:t>Insight: The fuel type of the car has 3 variant: CNG,Petrol and Diesel with theri respect to the car model.Highest insured car is with CNG fuel type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429051" y="3296597"/>
            <a:ext cx="4858949" cy="4794814"/>
            <a:chOff x="0" y="0"/>
            <a:chExt cx="1279723" cy="12628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615530" y="41889"/>
            <a:ext cx="13878960" cy="10245111"/>
          </a:xfrm>
          <a:custGeom>
            <a:avLst/>
            <a:gdLst/>
            <a:ahLst/>
            <a:cxnLst/>
            <a:rect l="l" t="t" r="r" b="b"/>
            <a:pathLst>
              <a:path w="13878960" h="10245111">
                <a:moveTo>
                  <a:pt x="0" y="0"/>
                </a:moveTo>
                <a:lnTo>
                  <a:pt x="13878960" y="0"/>
                </a:lnTo>
                <a:lnTo>
                  <a:pt x="13878960" y="10245111"/>
                </a:lnTo>
                <a:lnTo>
                  <a:pt x="0" y="10245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537015" y="3756523"/>
            <a:ext cx="4643022" cy="360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3"/>
              </a:lnSpc>
            </a:pPr>
            <a:r>
              <a:rPr lang="en-US" sz="2661" spc="260">
                <a:solidFill>
                  <a:srgbClr val="FFFFFF"/>
                </a:solidFill>
                <a:latin typeface="DM Sans"/>
              </a:rPr>
              <a:t>Insight:</a:t>
            </a:r>
          </a:p>
          <a:p>
            <a:pPr>
              <a:lnSpc>
                <a:spcPts val="3673"/>
              </a:lnSpc>
            </a:pPr>
            <a:r>
              <a:rPr lang="en-US" sz="2661" spc="260">
                <a:solidFill>
                  <a:srgbClr val="FFFFFF"/>
                </a:solidFill>
                <a:latin typeface="DM Sans"/>
              </a:rPr>
              <a:t>The model of the car with the segment(compact,sedan,SUV..etc). The M1 model ihaving percentage compared to the rest of the models.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935053" y="3978502"/>
            <a:ext cx="3961115" cy="3527980"/>
            <a:chOff x="0" y="0"/>
            <a:chExt cx="1452863" cy="12939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2863" cy="1293997"/>
            </a:xfrm>
            <a:custGeom>
              <a:avLst/>
              <a:gdLst/>
              <a:ahLst/>
              <a:cxnLst/>
              <a:rect l="l" t="t" r="r" b="b"/>
              <a:pathLst>
                <a:path w="1452863" h="1293997">
                  <a:moveTo>
                    <a:pt x="60589" y="0"/>
                  </a:moveTo>
                  <a:lnTo>
                    <a:pt x="1392274" y="0"/>
                  </a:lnTo>
                  <a:cubicBezTo>
                    <a:pt x="1425737" y="0"/>
                    <a:pt x="1452863" y="27127"/>
                    <a:pt x="1452863" y="60589"/>
                  </a:cubicBezTo>
                  <a:lnTo>
                    <a:pt x="1452863" y="1233409"/>
                  </a:lnTo>
                  <a:cubicBezTo>
                    <a:pt x="1452863" y="1266871"/>
                    <a:pt x="1425737" y="1293997"/>
                    <a:pt x="1392274" y="1293997"/>
                  </a:cubicBezTo>
                  <a:lnTo>
                    <a:pt x="60589" y="1293997"/>
                  </a:lnTo>
                  <a:cubicBezTo>
                    <a:pt x="27127" y="1293997"/>
                    <a:pt x="0" y="1266871"/>
                    <a:pt x="0" y="1233409"/>
                  </a:cubicBezTo>
                  <a:lnTo>
                    <a:pt x="0" y="60589"/>
                  </a:lnTo>
                  <a:cubicBezTo>
                    <a:pt x="0" y="27127"/>
                    <a:pt x="27127" y="0"/>
                    <a:pt x="60589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975700" y="3055028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885381">
            <a:off x="12423347" y="6584963"/>
            <a:ext cx="1551869" cy="438403"/>
          </a:xfrm>
          <a:custGeom>
            <a:avLst/>
            <a:gdLst/>
            <a:ahLst/>
            <a:cxnLst/>
            <a:rect l="l" t="t" r="r" b="b"/>
            <a:pathLst>
              <a:path w="1551869" h="438403">
                <a:moveTo>
                  <a:pt x="0" y="0"/>
                </a:moveTo>
                <a:lnTo>
                  <a:pt x="1551869" y="0"/>
                </a:lnTo>
                <a:lnTo>
                  <a:pt x="1551869" y="438403"/>
                </a:lnTo>
                <a:lnTo>
                  <a:pt x="0" y="4384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887923">
            <a:off x="-6433097" y="378827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31573" y="656047"/>
            <a:ext cx="12158225" cy="8974906"/>
          </a:xfrm>
          <a:custGeom>
            <a:avLst/>
            <a:gdLst/>
            <a:ahLst/>
            <a:cxnLst/>
            <a:rect l="l" t="t" r="r" b="b"/>
            <a:pathLst>
              <a:path w="12158225" h="8974906">
                <a:moveTo>
                  <a:pt x="0" y="0"/>
                </a:moveTo>
                <a:lnTo>
                  <a:pt x="12158225" y="0"/>
                </a:lnTo>
                <a:lnTo>
                  <a:pt x="12158225" y="8974906"/>
                </a:lnTo>
                <a:lnTo>
                  <a:pt x="0" y="8974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122969" y="3225357"/>
            <a:ext cx="2556583" cy="45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INSIGHT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51167" y="4500819"/>
            <a:ext cx="3728888" cy="260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09">
                <a:solidFill>
                  <a:srgbClr val="100F0D"/>
                </a:solidFill>
                <a:latin typeface="Montserrat Light"/>
              </a:rPr>
              <a:t>The gross weight of the sedan,compact and suv.The highest gross weight is the A model with 1200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664</Words>
  <Application>Microsoft Office PowerPoint</Application>
  <PresentationFormat>Custom</PresentationFormat>
  <Paragraphs>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Montserrat Classic Bold</vt:lpstr>
      <vt:lpstr>Oswald Bold Italics</vt:lpstr>
      <vt:lpstr>DM Sans Bold</vt:lpstr>
      <vt:lpstr>Oswald Bold</vt:lpstr>
      <vt:lpstr>Canva Sans Bold</vt:lpstr>
      <vt:lpstr>DM Sans</vt:lpstr>
      <vt:lpstr>Calibri</vt:lpstr>
      <vt:lpstr>Canva Sans</vt:lpstr>
      <vt:lpstr>Arial</vt:lpstr>
      <vt:lpstr>Oswald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Sarwar Ghouse Mastan</cp:lastModifiedBy>
  <cp:revision>4</cp:revision>
  <dcterms:created xsi:type="dcterms:W3CDTF">2006-08-16T00:00:00Z</dcterms:created>
  <dcterms:modified xsi:type="dcterms:W3CDTF">2024-12-19T17:59:23Z</dcterms:modified>
  <dc:identifier>DAFny07426g</dc:identifier>
</cp:coreProperties>
</file>